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71" r:id="rId4"/>
    <p:sldId id="272" r:id="rId5"/>
    <p:sldId id="258" r:id="rId6"/>
    <p:sldId id="261" r:id="rId7"/>
    <p:sldId id="259" r:id="rId8"/>
    <p:sldId id="279" r:id="rId9"/>
    <p:sldId id="264" r:id="rId10"/>
    <p:sldId id="273" r:id="rId11"/>
    <p:sldId id="274" r:id="rId12"/>
    <p:sldId id="275" r:id="rId13"/>
    <p:sldId id="276" r:id="rId14"/>
    <p:sldId id="277" r:id="rId15"/>
    <p:sldId id="27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-166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D9D70-B795-4A19-A589-3E4D740BFB62}" type="datetimeFigureOut">
              <a:rPr lang="en-US" smtClean="0"/>
              <a:pPr/>
              <a:t>10/7/2014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8941E-0DA4-4BDD-A512-0ABA5EE5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06597-A871-4261-BD4C-5D376A1855A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47280-790E-4CBF-89EA-2E15F6B3D356}" type="datetime1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4DB9-6112-4425-ADBA-BF993665FA74}" type="datetime1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74A7-0CA7-4212-A597-D55B4D4751F7}" type="datetime1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AA5A9-5926-466E-A86B-EC7D69B94CAA}" type="datetime1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EDC-20BE-4F7A-B242-AF45FE3762E7}" type="datetime1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465B-0088-4EA2-8401-175A7DE50AAD}" type="datetime1">
              <a:rPr lang="en-US" smtClean="0"/>
              <a:t>10/7/2014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9089-7A07-499A-AD54-6391EC9B46D2}" type="datetime1">
              <a:rPr lang="en-US" smtClean="0"/>
              <a:t>10/7/2014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4DCF-2C63-4D5A-936B-A5BDE928E965}" type="datetime1">
              <a:rPr lang="en-US" smtClean="0"/>
              <a:t>10/7/2014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21A6-619F-4D5E-9A00-12A937982F10}" type="datetime1">
              <a:rPr lang="en-US" smtClean="0"/>
              <a:t>10/7/2014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8734-5F37-478B-9C17-96B8A774A6CE}" type="datetime1">
              <a:rPr lang="en-US" smtClean="0"/>
              <a:t>10/7/2014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B2F-1394-4E45-AB87-017ADDA378D6}" type="datetime1">
              <a:rPr lang="en-US" smtClean="0"/>
              <a:t>10/7/2014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419A3-B7A6-4DC5-B750-408329E16629}" type="datetime1">
              <a:rPr lang="en-US" smtClean="0"/>
              <a:t>10/7/2014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cdsilva\Documents\Stas_data\color_movie\colored_movie_2b.av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0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microsoft.com/office/2007/relationships/media" Target="file://localhost/Users/cdsilva/Documents/research/Stas_data/live_imaging/bomyi_emb01_gast01.avi" TargetMode="External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cdsilva\Documents\Stas_data\live_imaging\bomyi_emb01_gast01.avi" TargetMode="Externa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5.tiff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8.tiff"/><Relationship Id="rId12" Type="http://schemas.microsoft.com/office/2007/relationships/media" Target="file://localhost/Users/cdsilva/Documents/research/Stas_data/live_imaging/bomyi_emb01_gast01.avi" TargetMode="External"/><Relationship Id="rId17" Type="http://schemas.openxmlformats.org/officeDocument/2006/relationships/image" Target="../media/image4.tiff"/><Relationship Id="rId2" Type="http://schemas.openxmlformats.org/officeDocument/2006/relationships/video" Target="file:///C:\Users\cdsilva\Documents\Stas_data\color_movie\colored_movie_2b.avi" TargetMode="External"/><Relationship Id="rId16" Type="http://schemas.openxmlformats.org/officeDocument/2006/relationships/image" Target="../media/image3.tiff"/><Relationship Id="rId20" Type="http://schemas.openxmlformats.org/officeDocument/2006/relationships/image" Target="../media/image7.tiff"/><Relationship Id="rId1" Type="http://schemas.openxmlformats.org/officeDocument/2006/relationships/video" Target="file:///C:\Users\cdsilva\Documents\Stas_data\live_imaging\bomyi_emb01_gast01.avi" TargetMode="External"/><Relationship Id="rId15" Type="http://schemas.openxmlformats.org/officeDocument/2006/relationships/image" Target="../media/image2.tiff"/><Relationship Id="rId23" Type="http://schemas.openxmlformats.org/officeDocument/2006/relationships/image" Target="../media/image18.png"/><Relationship Id="rId19" Type="http://schemas.openxmlformats.org/officeDocument/2006/relationships/image" Target="../media/image6.tiff"/><Relationship Id="rId14" Type="http://schemas.openxmlformats.org/officeDocument/2006/relationships/image" Target="../media/image1.tiff"/><Relationship Id="rId2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Reconstructing dynamics from snapshots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Carmeline</a:t>
            </a:r>
            <a:r>
              <a:rPr lang="en-US" dirty="0" smtClean="0"/>
              <a:t> </a:t>
            </a:r>
            <a:r>
              <a:rPr lang="en-US" dirty="0" err="1" smtClean="0"/>
              <a:t>Dsilva</a:t>
            </a:r>
            <a:r>
              <a:rPr lang="en-US" dirty="0" smtClean="0"/>
              <a:t> and </a:t>
            </a:r>
            <a:r>
              <a:rPr lang="en-US" dirty="0" err="1" smtClean="0"/>
              <a:t>Stanislav</a:t>
            </a:r>
            <a:r>
              <a:rPr lang="en-US" dirty="0" smtClean="0"/>
              <a:t> </a:t>
            </a:r>
            <a:r>
              <a:rPr lang="en-US" dirty="0" err="1" smtClean="0"/>
              <a:t>Shvartsman</a:t>
            </a:r>
            <a:endParaRPr lang="en-US" dirty="0" smtClean="0"/>
          </a:p>
          <a:p>
            <a:r>
              <a:rPr lang="en-US" dirty="0" err="1" smtClean="0"/>
              <a:t>IDeAS</a:t>
            </a:r>
            <a:r>
              <a:rPr lang="en-US" dirty="0" smtClean="0"/>
              <a:t> seminar</a:t>
            </a:r>
          </a:p>
          <a:p>
            <a:r>
              <a:rPr lang="en-US" dirty="0" smtClean="0"/>
              <a:t>15 </a:t>
            </a:r>
            <a:r>
              <a:rPr lang="en-US" dirty="0" err="1" smtClean="0"/>
              <a:t>Octover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 Component Analysis to Reduce Image Dimension</a:t>
            </a:r>
            <a:endParaRPr lang="en-US" dirty="0"/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Compute first five principal components from images collected from live imaging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Look at projection coefficients as a function of time</a:t>
            </a: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28600" y="25146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1520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2880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57600" y="51054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Linear Model to Predict Times </a:t>
            </a:r>
            <a:br>
              <a:rPr lang="en-US" dirty="0" smtClean="0"/>
            </a:br>
            <a:r>
              <a:rPr lang="en-US" dirty="0" smtClean="0"/>
              <a:t>of New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dirty="0" smtClean="0"/>
              <a:t>Fit linear regression model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time =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0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2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3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3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4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4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5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5</a:t>
            </a:r>
          </a:p>
          <a:p>
            <a:pPr lvl="1"/>
            <a:r>
              <a:rPr lang="en-US" dirty="0" smtClean="0"/>
              <a:t>PC are the projection coefficients</a:t>
            </a:r>
          </a:p>
          <a:p>
            <a:pPr lvl="1"/>
            <a:r>
              <a:rPr lang="en-US" dirty="0" smtClean="0"/>
              <a:t>Find </a:t>
            </a:r>
            <a:r>
              <a:rPr lang="el-GR" dirty="0" smtClean="0"/>
              <a:t>β</a:t>
            </a:r>
            <a:r>
              <a:rPr lang="en-US" baseline="-25000" dirty="0" smtClean="0"/>
              <a:t>0</a:t>
            </a:r>
            <a:r>
              <a:rPr lang="en-US" dirty="0" smtClean="0"/>
              <a:t>,…,</a:t>
            </a:r>
            <a:r>
              <a:rPr lang="el-GR" dirty="0" smtClean="0"/>
              <a:t>β</a:t>
            </a:r>
            <a:r>
              <a:rPr lang="en-US" baseline="-25000" dirty="0" smtClean="0"/>
              <a:t>5</a:t>
            </a:r>
            <a:r>
              <a:rPr lang="en-US" dirty="0" smtClean="0"/>
              <a:t> using live imaging as training data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6266330"/>
            <a:ext cx="17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fixed image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19400" y="6211669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Compute  projection coefficients onto PCA modes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4118789"/>
            <a:ext cx="2743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time = </a:t>
            </a:r>
          </a:p>
          <a:p>
            <a:pPr algn="ctr"/>
            <a:r>
              <a:rPr lang="en-US" sz="2000" dirty="0"/>
              <a:t> </a:t>
            </a:r>
            <a:r>
              <a:rPr lang="en-US" sz="2000" dirty="0" smtClean="0"/>
              <a:t>  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 2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</a:t>
            </a:r>
          </a:p>
          <a:p>
            <a:pPr algn="ctr"/>
            <a:r>
              <a:rPr lang="en-US" sz="2000" dirty="0" smtClean="0"/>
              <a:t> 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 3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 4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+ </a:t>
            </a:r>
            <a:r>
              <a:rPr lang="el-GR" sz="2000" dirty="0" smtClean="0"/>
              <a:t>β</a:t>
            </a:r>
            <a:r>
              <a:rPr lang="en-US" sz="2000" baseline="-25000" dirty="0" smtClean="0"/>
              <a:t> 5</a:t>
            </a:r>
            <a:r>
              <a:rPr lang="en-US" sz="2000" dirty="0" smtClean="0"/>
              <a:t>PC</a:t>
            </a:r>
            <a:r>
              <a:rPr lang="en-US" sz="2000" baseline="-25000" dirty="0" smtClean="0"/>
              <a:t>5 </a:t>
            </a:r>
            <a:endParaRPr lang="en-US" dirty="0" smtClean="0"/>
          </a:p>
          <a:p>
            <a:pPr algn="ctr"/>
            <a:r>
              <a:rPr lang="en-US" sz="3000" dirty="0" smtClean="0"/>
              <a:t>= </a:t>
            </a:r>
            <a:r>
              <a:rPr lang="en-US" sz="3000" dirty="0" smtClean="0">
                <a:solidFill>
                  <a:schemeClr val="accent2"/>
                </a:solidFill>
              </a:rPr>
              <a:t>12.37 min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600" dirty="0" smtClean="0"/>
              <a:t>Predict </a:t>
            </a:r>
            <a:r>
              <a:rPr lang="en-US" sz="1600" dirty="0" smtClean="0"/>
              <a:t>time (with error bars) </a:t>
            </a:r>
            <a:r>
              <a:rPr lang="en-US" sz="1600" dirty="0" smtClean="0"/>
              <a:t>using regression </a:t>
            </a:r>
            <a:r>
              <a:rPr lang="en-US" sz="1600" dirty="0" smtClean="0"/>
              <a:t>model</a:t>
            </a:r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4400" y="3904130"/>
            <a:ext cx="4572000" cy="3221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828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868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908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091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49880" y="4914900"/>
            <a:ext cx="91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3960" y="3886200"/>
            <a:ext cx="1463040" cy="103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4360" y="3886200"/>
            <a:ext cx="1463040" cy="103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4760" y="3886200"/>
            <a:ext cx="1463040" cy="103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6590" y="3886200"/>
            <a:ext cx="1463040" cy="103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5560" y="3886200"/>
            <a:ext cx="1463040" cy="103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3004754" y="571500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 =</a:t>
            </a:r>
          </a:p>
          <a:p>
            <a:pPr algn="ctr"/>
            <a:r>
              <a:rPr lang="en-US" sz="1400" dirty="0" smtClean="0"/>
              <a:t>-1191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625783" y="5715000"/>
            <a:ext cx="604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/>
              <a:t>2</a:t>
            </a:r>
            <a:r>
              <a:rPr lang="en-US" sz="1400" dirty="0" smtClean="0"/>
              <a:t> = </a:t>
            </a:r>
          </a:p>
          <a:p>
            <a:pPr algn="ctr"/>
            <a:r>
              <a:rPr lang="en-US" sz="1400" dirty="0" smtClean="0"/>
              <a:t>-843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223953" y="5715000"/>
            <a:ext cx="604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/>
              <a:t>3</a:t>
            </a:r>
            <a:r>
              <a:rPr lang="en-US" sz="1400" dirty="0" smtClean="0"/>
              <a:t> = </a:t>
            </a:r>
          </a:p>
          <a:p>
            <a:pPr algn="ctr"/>
            <a:r>
              <a:rPr lang="en-US" sz="1400" dirty="0" smtClean="0"/>
              <a:t>-272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833554" y="571500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 smtClean="0"/>
              <a:t>4</a:t>
            </a:r>
            <a:r>
              <a:rPr lang="en-US" sz="1400" dirty="0" smtClean="0"/>
              <a:t> = </a:t>
            </a:r>
          </a:p>
          <a:p>
            <a:pPr algn="ctr"/>
            <a:r>
              <a:rPr lang="en-US" sz="1400" dirty="0" smtClean="0"/>
              <a:t>-693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443154" y="571500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PC</a:t>
            </a:r>
            <a:r>
              <a:rPr lang="en-US" sz="1400" baseline="-25000" dirty="0" smtClean="0"/>
              <a:t>5</a:t>
            </a:r>
            <a:r>
              <a:rPr lang="en-US" sz="1400" dirty="0" smtClean="0"/>
              <a:t> = </a:t>
            </a:r>
          </a:p>
          <a:p>
            <a:pPr algn="ctr"/>
            <a:r>
              <a:rPr lang="en-US" sz="1400" dirty="0" smtClean="0"/>
              <a:t>1000</a:t>
            </a:r>
            <a:endParaRPr lang="en-U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30708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52628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92811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3588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45480" y="4640580"/>
            <a:ext cx="0" cy="32004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0708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52628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2811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13588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745480" y="5554980"/>
            <a:ext cx="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Signals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2964" y="2057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66190" y="1524000"/>
            <a:ext cx="272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1. Select frame from movie</a:t>
            </a:r>
          </a:p>
          <a:p>
            <a:pPr algn="ctr"/>
            <a:r>
              <a:rPr lang="en-US" dirty="0" smtClean="0"/>
              <a:t> (60 minutes)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 t="34921" b="42857"/>
          <a:stretch>
            <a:fillRect/>
          </a:stretch>
        </p:blipFill>
        <p:spPr bwMode="auto">
          <a:xfrm>
            <a:off x="-673036" y="3886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 t="38095" b="42857"/>
          <a:stretch>
            <a:fillRect/>
          </a:stretch>
        </p:blipFill>
        <p:spPr bwMode="auto">
          <a:xfrm>
            <a:off x="-673036" y="51816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/>
          <a:srcRect t="36508" b="41270"/>
          <a:stretch>
            <a:fillRect/>
          </a:stretch>
        </p:blipFill>
        <p:spPr bwMode="auto">
          <a:xfrm>
            <a:off x="-673036" y="5791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28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4724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30128" y="3886200"/>
            <a:ext cx="439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2. Find fixed images which have similar times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0836" y="5029200"/>
            <a:ext cx="367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Extract channels from fixed images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15747" y="1439863"/>
            <a:ext cx="375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4. Compute average over fixed </a:t>
            </a:r>
            <a:r>
              <a:rPr lang="en-US" dirty="0" smtClean="0"/>
              <a:t>images</a:t>
            </a:r>
          </a:p>
          <a:p>
            <a:pPr algn="ctr"/>
            <a:r>
              <a:rPr lang="en-US" dirty="0" smtClean="0"/>
              <a:t>(cross-dissolve)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15000" y="41148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5. Combine average fixed image with movie frame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Multichannel Movie</a:t>
            </a:r>
            <a:endParaRPr lang="en-US" dirty="0"/>
          </a:p>
        </p:txBody>
      </p:sp>
      <p:pic>
        <p:nvPicPr>
          <p:cNvPr id="6" name="colored_movie_2b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178425" y="2009775"/>
            <a:ext cx="4772025" cy="47720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18130" y="1219200"/>
            <a:ext cx="5881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Gray nuclei are from a live imaging study of a single embryo, </a:t>
            </a:r>
          </a:p>
          <a:p>
            <a:pPr algn="ctr"/>
            <a:r>
              <a:rPr lang="en-US" dirty="0" smtClean="0"/>
              <a:t>colored signals are from multiple fixed embryos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in Merging Data</a:t>
            </a:r>
            <a:endParaRPr lang="en-US" dirty="0"/>
          </a:p>
        </p:txBody>
      </p:sp>
      <p:pic>
        <p:nvPicPr>
          <p:cNvPr id="3" name="Picture 2" descr="colored_movie_frame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2743200" cy="2743200"/>
          </a:xfrm>
          <a:prstGeom prst="rect">
            <a:avLst/>
          </a:prstGeom>
        </p:spPr>
      </p:pic>
      <p:pic>
        <p:nvPicPr>
          <p:cNvPr id="4" name="Picture 3" descr="colored_movie_frame1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2133600"/>
            <a:ext cx="2743200" cy="2743200"/>
          </a:xfrm>
          <a:prstGeom prst="rect">
            <a:avLst/>
          </a:prstGeom>
        </p:spPr>
      </p:pic>
      <p:pic>
        <p:nvPicPr>
          <p:cNvPr id="5" name="Picture 4" descr="colored_movie_frame13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2133600"/>
            <a:ext cx="2743200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752600" y="4038600"/>
            <a:ext cx="228600" cy="5334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81835" y="1302603"/>
            <a:ext cx="397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Signal is not localized to nuclei</a:t>
            </a:r>
          </a:p>
          <a:p>
            <a:pPr algn="ctr"/>
            <a:r>
              <a:rPr lang="en-US" sz="2400" dirty="0" smtClean="0"/>
              <a:t>This is (biologically) incorrect</a:t>
            </a:r>
            <a:endParaRPr lang="en-US" sz="24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371600" y="4038600"/>
            <a:ext cx="76200" cy="6096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72000" y="3886200"/>
            <a:ext cx="0" cy="5334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58000" y="3810000"/>
            <a:ext cx="304800" cy="4953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924800" y="3810000"/>
            <a:ext cx="304800" cy="6096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260" y="5715000"/>
            <a:ext cx="8755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Current work: local warping of images so that nuclear signals overlap</a:t>
            </a:r>
            <a:endParaRPr lang="en-US" sz="2400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Image morphing</a:t>
            </a:r>
          </a:p>
          <a:p>
            <a:r>
              <a:rPr lang="en-US" dirty="0" smtClean="0"/>
              <a:t>Nonlinear time estimation</a:t>
            </a:r>
          </a:p>
          <a:p>
            <a:r>
              <a:rPr lang="en-US" dirty="0" smtClean="0"/>
              <a:t>Statistics/variability in development</a:t>
            </a:r>
          </a:p>
          <a:p>
            <a:pPr lvl="1"/>
            <a:r>
              <a:rPr lang="en-US" dirty="0" smtClean="0"/>
              <a:t>What are the important statistics to look at?</a:t>
            </a:r>
          </a:p>
          <a:p>
            <a:pPr lvl="1"/>
            <a:r>
              <a:rPr lang="en-US" dirty="0" smtClean="0"/>
              <a:t>Want to propose model with well-defined errors/standard deviations</a:t>
            </a:r>
          </a:p>
          <a:p>
            <a:r>
              <a:rPr lang="en-US" dirty="0" smtClean="0"/>
              <a:t>Lateral images</a:t>
            </a:r>
          </a:p>
          <a:p>
            <a:pPr lvl="1"/>
            <a:r>
              <a:rPr lang="en-US" dirty="0" smtClean="0"/>
              <a:t>Differences from developmental times + viewing direction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is stereotypic</a:t>
            </a:r>
          </a:p>
          <a:p>
            <a:r>
              <a:rPr lang="en-US" dirty="0" smtClean="0"/>
              <a:t>Data types</a:t>
            </a:r>
          </a:p>
          <a:p>
            <a:r>
              <a:rPr lang="en-US" dirty="0" smtClean="0"/>
              <a:t>Questions</a:t>
            </a:r>
          </a:p>
          <a:p>
            <a:r>
              <a:rPr lang="en-US" dirty="0" smtClean="0"/>
              <a:t>In this case</a:t>
            </a:r>
          </a:p>
          <a:p>
            <a:pPr lvl="1"/>
            <a:r>
              <a:rPr lang="en-US" dirty="0" smtClean="0"/>
              <a:t>Time scale</a:t>
            </a:r>
          </a:p>
          <a:p>
            <a:pPr lvl="1"/>
            <a:r>
              <a:rPr lang="en-US" dirty="0" smtClean="0"/>
              <a:t>Data scale</a:t>
            </a:r>
          </a:p>
          <a:p>
            <a:pPr lvl="1"/>
            <a:r>
              <a:rPr lang="en-US" dirty="0" smtClean="0"/>
              <a:t>What 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Live Movie</a:t>
            </a:r>
          </a:p>
          <a:p>
            <a:r>
              <a:rPr lang="en-US" dirty="0" smtClean="0"/>
              <a:t>One channel, orientation and time is known	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Fixed Images</a:t>
            </a:r>
          </a:p>
          <a:p>
            <a:r>
              <a:rPr lang="en-US" dirty="0" smtClean="0"/>
              <a:t>Several channels, orientation and time is unknown</a:t>
            </a:r>
            <a:endParaRPr lang="en-US" dirty="0"/>
          </a:p>
        </p:txBody>
      </p:sp>
      <p:pic>
        <p:nvPicPr>
          <p:cNvPr id="17" name="Content Placeholder 16" descr="emb07.tif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61984" y="2339411"/>
            <a:ext cx="1143000" cy="1143000"/>
          </a:xfrm>
        </p:spPr>
      </p:pic>
      <p:pic>
        <p:nvPicPr>
          <p:cNvPr id="20" name="Picture 19" descr="emb02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8440" y="2339411"/>
            <a:ext cx="1143000" cy="1143000"/>
          </a:xfrm>
          <a:prstGeom prst="rect">
            <a:avLst/>
          </a:prstGeom>
        </p:spPr>
      </p:pic>
      <p:pic>
        <p:nvPicPr>
          <p:cNvPr id="21" name="Picture 20" descr="emb03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61984" y="3522103"/>
            <a:ext cx="1143000" cy="1143000"/>
          </a:xfrm>
          <a:prstGeom prst="rect">
            <a:avLst/>
          </a:prstGeom>
        </p:spPr>
      </p:pic>
      <p:pic>
        <p:nvPicPr>
          <p:cNvPr id="22" name="Picture 21" descr="emb04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32788" y="2339411"/>
            <a:ext cx="1143000" cy="1143000"/>
          </a:xfrm>
          <a:prstGeom prst="rect">
            <a:avLst/>
          </a:prstGeom>
        </p:spPr>
      </p:pic>
      <p:pic>
        <p:nvPicPr>
          <p:cNvPr id="23" name="Picture 22" descr="emb05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8440" y="3522103"/>
            <a:ext cx="1143000" cy="1143000"/>
          </a:xfrm>
          <a:prstGeom prst="rect">
            <a:avLst/>
          </a:prstGeom>
        </p:spPr>
      </p:pic>
      <p:pic>
        <p:nvPicPr>
          <p:cNvPr id="24" name="Picture 23" descr="emb06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32788" y="3522103"/>
            <a:ext cx="1143000" cy="1143000"/>
          </a:xfrm>
          <a:prstGeom prst="rect">
            <a:avLst/>
          </a:prstGeom>
        </p:spPr>
      </p:pic>
      <p:pic>
        <p:nvPicPr>
          <p:cNvPr id="18" name="Picture 17" descr="emb08.t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61984" y="4699139"/>
            <a:ext cx="1143000" cy="1143000"/>
          </a:xfrm>
          <a:prstGeom prst="rect">
            <a:avLst/>
          </a:prstGeom>
        </p:spPr>
      </p:pic>
      <p:pic>
        <p:nvPicPr>
          <p:cNvPr id="25" name="Picture 24" descr="emb09.t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32788" y="4699139"/>
            <a:ext cx="1143000" cy="1143000"/>
          </a:xfrm>
          <a:prstGeom prst="rect">
            <a:avLst/>
          </a:prstGeom>
        </p:spPr>
      </p:pic>
      <p:pic>
        <p:nvPicPr>
          <p:cNvPr id="27" name="Picture 26" descr="emb10.t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8440" y="4699139"/>
            <a:ext cx="1143000" cy="1143000"/>
          </a:xfrm>
          <a:prstGeom prst="rect">
            <a:avLst/>
          </a:prstGeom>
        </p:spPr>
      </p:pic>
      <p:pic>
        <p:nvPicPr>
          <p:cNvPr id="16" name="bomyi_emb01_gast01.avi">
            <a:hlinkClick r:id="" action="ppaction://media"/>
          </p:cNvPr>
          <p:cNvPicPr>
            <a:picLocks noGrp="1" noRot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xmlns="" r:link="rId12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457200" y="2290771"/>
            <a:ext cx="3657600" cy="3657004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74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Registration and Temporal Ordering of Fixed Images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For the fixed images, both the rotational orientations and the relative times are unknown</a:t>
            </a:r>
          </a:p>
          <a:p>
            <a:r>
              <a:rPr lang="en-US" dirty="0" smtClean="0"/>
              <a:t>We can register and order the images using </a:t>
            </a:r>
            <a:r>
              <a:rPr lang="en-US" i="1" dirty="0" smtClean="0"/>
              <a:t>vector diffusion maps</a:t>
            </a:r>
          </a:p>
          <a:p>
            <a:r>
              <a:rPr lang="en-US" dirty="0" smtClean="0"/>
              <a:t>Vector diffusion maps will </a:t>
            </a:r>
            <a:r>
              <a:rPr lang="en-US" dirty="0" smtClean="0"/>
              <a:t>register similar images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first VDM coordinate </a:t>
            </a:r>
            <a:r>
              <a:rPr lang="en-US" dirty="0" smtClean="0"/>
              <a:t>will parameterize developmental time/age of the images</a:t>
            </a:r>
            <a:endParaRPr 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057400"/>
            <a:ext cx="4038600" cy="2914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 of Methodology using Live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To validate using VDM as a method for registering and temporally ordering such images, we </a:t>
            </a:r>
            <a:r>
              <a:rPr lang="en-US" dirty="0" smtClean="0"/>
              <a:t>take a live movie of development, </a:t>
            </a:r>
            <a:r>
              <a:rPr lang="en-US" dirty="0" smtClean="0"/>
              <a:t>arbitrarily </a:t>
            </a:r>
            <a:r>
              <a:rPr lang="en-US" dirty="0" smtClean="0"/>
              <a:t>rotate each frame, and scramble the order of the frames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190" b="51325"/>
          <a:stretch>
            <a:fillRect/>
          </a:stretch>
        </p:blipFill>
        <p:spPr bwMode="auto">
          <a:xfrm>
            <a:off x="916781" y="3429000"/>
            <a:ext cx="731281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7955" y="6324600"/>
            <a:ext cx="657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Frames from a single-channel movie, arbitrarily rotated and shuffled</a:t>
            </a:r>
            <a:endParaRPr lang="en-US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Validation of Methodology using Live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79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VDM can accurately and </a:t>
            </a:r>
            <a:r>
              <a:rPr lang="en-US" dirty="0" smtClean="0"/>
              <a:t>reproducibly </a:t>
            </a:r>
            <a:r>
              <a:rPr lang="en-US" dirty="0" smtClean="0"/>
              <a:t>recover the correct temporal </a:t>
            </a:r>
            <a:r>
              <a:rPr lang="en-US" dirty="0" smtClean="0"/>
              <a:t>order for relatively </a:t>
            </a:r>
            <a:r>
              <a:rPr lang="en-US" dirty="0" smtClean="0"/>
              <a:t>small data sets (&lt;100 images)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190" t="50196"/>
          <a:stretch>
            <a:fillRect/>
          </a:stretch>
        </p:blipFill>
        <p:spPr bwMode="auto">
          <a:xfrm>
            <a:off x="1402975" y="2362200"/>
            <a:ext cx="6324600" cy="249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t="51311" r="21429" b="79"/>
          <a:stretch>
            <a:fillRect/>
          </a:stretch>
        </p:blipFill>
        <p:spPr bwMode="auto">
          <a:xfrm>
            <a:off x="685800" y="5334000"/>
            <a:ext cx="5029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71743" y="4800600"/>
            <a:ext cx="418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Images, registered and ordered using VDM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547747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The recovered angles and ranks using VDM are accurate across multiple live imaging data sets</a:t>
            </a:r>
            <a:endParaRPr lang="en-US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Fixed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5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We now use VDM to register and temporally order a data set of fixed images with several channels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0" y="59068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i="1" dirty="0" smtClean="0"/>
              <a:t>Fixed images with three channels. Each image is from a different embryo at a different and unknown developmental time.</a:t>
            </a:r>
            <a:endParaRPr lang="en-US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581211"/>
            <a:ext cx="6400800" cy="343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Fixed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67" t="49975"/>
          <a:stretch>
            <a:fillRect/>
          </a:stretch>
        </p:blipFill>
        <p:spPr bwMode="auto">
          <a:xfrm>
            <a:off x="609600" y="2209800"/>
            <a:ext cx="5029200" cy="273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167" t="67921" r="26389"/>
          <a:stretch>
            <a:fillRect/>
          </a:stretch>
        </p:blipFill>
        <p:spPr bwMode="auto">
          <a:xfrm>
            <a:off x="493060" y="5410200"/>
            <a:ext cx="8153834" cy="100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1"/>
            <a:ext cx="8229600" cy="914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VDM ordering is consistent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with the manual ordering from an embryologist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62484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We can compute a moving average of the ordered images to obtain a “representative” developmental trajectory</a:t>
            </a:r>
            <a:endParaRPr lang="en-US" i="1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209800"/>
            <a:ext cx="2743200" cy="2767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Merging Live Imaging with Fixed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For many applications (e.g., kinetics), we need </a:t>
            </a:r>
            <a:r>
              <a:rPr lang="en-US" i="1" dirty="0" smtClean="0"/>
              <a:t>real-time</a:t>
            </a:r>
            <a:r>
              <a:rPr lang="en-US" dirty="0" smtClean="0"/>
              <a:t> information, not only relative orders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would like to merge the real-time </a:t>
            </a:r>
            <a:r>
              <a:rPr lang="en-US" dirty="0" smtClean="0"/>
              <a:t>single-channel live </a:t>
            </a:r>
            <a:r>
              <a:rPr lang="en-US" dirty="0" smtClean="0"/>
              <a:t>imaging </a:t>
            </a:r>
            <a:r>
              <a:rPr lang="en-US" dirty="0" smtClean="0"/>
              <a:t>data with the multiple-channel </a:t>
            </a:r>
            <a:r>
              <a:rPr lang="en-US" dirty="0" smtClean="0"/>
              <a:t>fixed data </a:t>
            </a:r>
            <a:r>
              <a:rPr lang="en-US" dirty="0" smtClean="0"/>
              <a:t>to </a:t>
            </a:r>
            <a:r>
              <a:rPr lang="en-US" dirty="0" smtClean="0"/>
              <a:t>obtain a real-time </a:t>
            </a:r>
            <a:r>
              <a:rPr lang="en-US" dirty="0" smtClean="0"/>
              <a:t>information for multiple channels.</a:t>
            </a:r>
            <a:endParaRPr lang="en-US" dirty="0" smtClean="0"/>
          </a:p>
          <a:p>
            <a:r>
              <a:rPr lang="en-US" dirty="0" smtClean="0"/>
              <a:t>Goal</a:t>
            </a:r>
            <a:r>
              <a:rPr lang="en-US" dirty="0" smtClean="0"/>
              <a:t>: estimate times of fixed images from live movie data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bomyi_emb01_gast01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12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838200" y="4076868"/>
            <a:ext cx="2057400" cy="205706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36575" y="4076700"/>
            <a:ext cx="2057400" cy="2057400"/>
            <a:chOff x="4761984" y="2339411"/>
            <a:chExt cx="3513804" cy="3502728"/>
          </a:xfrm>
        </p:grpSpPr>
        <p:pic>
          <p:nvPicPr>
            <p:cNvPr id="6" name="Content Placeholder 16" descr="emb07.tif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61984" y="2339411"/>
              <a:ext cx="1143000" cy="1143000"/>
            </a:xfrm>
            <a:prstGeom prst="rect">
              <a:avLst/>
            </a:prstGeom>
          </p:spPr>
        </p:pic>
        <p:pic>
          <p:nvPicPr>
            <p:cNvPr id="7" name="Picture 6" descr="emb02.tif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8440" y="2339411"/>
              <a:ext cx="1143000" cy="1143000"/>
            </a:xfrm>
            <a:prstGeom prst="rect">
              <a:avLst/>
            </a:prstGeom>
          </p:spPr>
        </p:pic>
        <p:pic>
          <p:nvPicPr>
            <p:cNvPr id="8" name="Picture 7" descr="emb03.tif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61984" y="3522103"/>
              <a:ext cx="1143000" cy="1143000"/>
            </a:xfrm>
            <a:prstGeom prst="rect">
              <a:avLst/>
            </a:prstGeom>
          </p:spPr>
        </p:pic>
        <p:pic>
          <p:nvPicPr>
            <p:cNvPr id="9" name="Picture 8" descr="emb04.tif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32788" y="2339411"/>
              <a:ext cx="1143000" cy="1143000"/>
            </a:xfrm>
            <a:prstGeom prst="rect">
              <a:avLst/>
            </a:prstGeom>
          </p:spPr>
        </p:pic>
        <p:pic>
          <p:nvPicPr>
            <p:cNvPr id="10" name="Picture 9" descr="emb05.tif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8440" y="3522103"/>
              <a:ext cx="1143000" cy="1143000"/>
            </a:xfrm>
            <a:prstGeom prst="rect">
              <a:avLst/>
            </a:prstGeom>
          </p:spPr>
        </p:pic>
        <p:pic>
          <p:nvPicPr>
            <p:cNvPr id="11" name="Picture 10" descr="emb06.tif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32788" y="3522103"/>
              <a:ext cx="1143000" cy="1143000"/>
            </a:xfrm>
            <a:prstGeom prst="rect">
              <a:avLst/>
            </a:prstGeom>
          </p:spPr>
        </p:pic>
        <p:pic>
          <p:nvPicPr>
            <p:cNvPr id="12" name="Picture 11" descr="emb08.tif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1984" y="4699139"/>
              <a:ext cx="1143000" cy="1143000"/>
            </a:xfrm>
            <a:prstGeom prst="rect">
              <a:avLst/>
            </a:prstGeom>
          </p:spPr>
        </p:pic>
        <p:pic>
          <p:nvPicPr>
            <p:cNvPr id="13" name="Picture 12" descr="emb09.tif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32788" y="4699139"/>
              <a:ext cx="1143000" cy="1143000"/>
            </a:xfrm>
            <a:prstGeom prst="rect">
              <a:avLst/>
            </a:prstGeom>
          </p:spPr>
        </p:pic>
        <p:pic>
          <p:nvPicPr>
            <p:cNvPr id="14" name="Picture 13" descr="emb10.tif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48440" y="4699139"/>
              <a:ext cx="1143000" cy="1143000"/>
            </a:xfrm>
            <a:prstGeom prst="rect">
              <a:avLst/>
            </a:prstGeom>
          </p:spPr>
        </p:pic>
      </p:grpSp>
      <p:pic>
        <p:nvPicPr>
          <p:cNvPr id="16" name="colored_movie_2b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23" cstate="print"/>
          <a:stretch>
            <a:fillRect/>
          </a:stretch>
        </p:blipFill>
        <p:spPr>
          <a:xfrm>
            <a:off x="6400800" y="4076700"/>
            <a:ext cx="2057400" cy="2057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674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131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4444</TotalTime>
  <Words>621</Words>
  <Application>Microsoft Office PowerPoint</Application>
  <PresentationFormat>On-screen Show (4:3)</PresentationFormat>
  <Paragraphs>110</Paragraphs>
  <Slides>15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Reconstructing dynamics from snapshots</vt:lpstr>
      <vt:lpstr>Background</vt:lpstr>
      <vt:lpstr>Example Data</vt:lpstr>
      <vt:lpstr>Registration and Temporal Ordering of Fixed Images</vt:lpstr>
      <vt:lpstr>Validation of Methodology using Live Imaging</vt:lpstr>
      <vt:lpstr>Validation of Methodology using Live Imaging</vt:lpstr>
      <vt:lpstr>Ordering Fixed Images</vt:lpstr>
      <vt:lpstr>Ordering Fixed Images</vt:lpstr>
      <vt:lpstr>Merging Live Imaging with Fixed Images</vt:lpstr>
      <vt:lpstr>Principal Component Analysis to Reduce Image Dimension</vt:lpstr>
      <vt:lpstr>Linear Model to Predict Times  of New Images</vt:lpstr>
      <vt:lpstr>Interpolating Signals</vt:lpstr>
      <vt:lpstr>Multichannel Movie</vt:lpstr>
      <vt:lpstr>Errors in Merging Data</vt:lpstr>
      <vt:lpstr>Future Work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Drosophila</dc:title>
  <dc:creator>cdsilva</dc:creator>
  <cp:lastModifiedBy>cdsilva</cp:lastModifiedBy>
  <cp:revision>38</cp:revision>
  <dcterms:created xsi:type="dcterms:W3CDTF">2014-10-07T14:32:25Z</dcterms:created>
  <dcterms:modified xsi:type="dcterms:W3CDTF">2014-10-10T17:17:08Z</dcterms:modified>
</cp:coreProperties>
</file>